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useoModerno Medium"/>
      <p:regular r:id="rId15"/>
    </p:embeddedFont>
    <p:embeddedFont>
      <p:font typeface="MuseoModerno Medium"/>
      <p:regular r:id="rId16"/>
    </p:embeddedFont>
    <p:embeddedFont>
      <p:font typeface="MuseoModerno Medium"/>
      <p:regular r:id="rId17"/>
    </p:embeddedFont>
    <p:embeddedFont>
      <p:font typeface="MuseoModerno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0738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پدر علم فیزیک در ایران: معرفی پروفسور محمود حسابی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پروفسور محمود حسابی، دانشمند برجسته و چهره ماندگار علمی ایران، با خدمات ارزنده خود به عنوان پدر علم فیزیک نوین در ایران شناخته می‌شود. او پایه‌گذار فیزیک دانشگاهی در ایران و یکی از تأثیرگذارترین شخصیت‌های علمی قرن معاصر است.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812530" y="426482"/>
            <a:ext cx="5275183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زندگی‌نامه و تحصیلات دکتر حسابی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2149137" y="1298615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تولد و دوران کودکی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504390" y="1695926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محمود حسابی در سال ۱۲۸۲ هجری شمسی (۱۹۰۳ میلادی) در تهران متولد شد. او دوران کودکی خود را در بیروت گذراند و زبان‌های عربی، فرانسوی و انگلیسی را در کنار فارسی فراگرفت.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12149137" y="2347198"/>
            <a:ext cx="193857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مسیر تحصیلی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7504390" y="2744510"/>
            <a:ext cx="6583323" cy="496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دکتر حسابی تحصیلات خود را در دانشگاه‌های معتبر جهان از جمله دانشگاه بیروت، دانشگاه سوربن پاریس و دانشگاه شیکاگو ادامه داد و موفق به اخذ ۲۸ مدرک تحصیلی در رشته‌های مختلف شد.</a:t>
            </a:r>
            <a:endParaRPr lang="en-US" sz="12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067" y="1318022"/>
            <a:ext cx="6583323" cy="658332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35067" y="8075771"/>
            <a:ext cx="6583323" cy="744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دکتر حسابی دکترای خود را در رشته فیزیک از دانشگاه سوربن فرانسه دریافت کرد و افتخار شاگردی آلبرت اینشتین و ماری کوری را داشت. او به ۵ زبان زنده دنیا تسلط کامل داشت و در بسیاری از رشته‌های علمی و هنری مانند ادبیات، موسیقی و نقاشی نیز صاحب‌نظر بود.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7645241" cy="1338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دستاوردهای علمی پروفسور حسابی در عرصه فیزیک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165437" y="2538770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325F7B"/>
          </a:solidFill>
          <a:ln/>
        </p:spPr>
      </p:sp>
      <p:sp>
        <p:nvSpPr>
          <p:cNvPr id="5" name="Shape 2"/>
          <p:cNvSpPr/>
          <p:nvPr/>
        </p:nvSpPr>
        <p:spPr>
          <a:xfrm>
            <a:off x="11701998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325F7B"/>
          </a:solidFill>
          <a:ln/>
        </p:spPr>
      </p:sp>
      <p:sp>
        <p:nvSpPr>
          <p:cNvPr id="6" name="Text 3"/>
          <p:cNvSpPr/>
          <p:nvPr/>
        </p:nvSpPr>
        <p:spPr>
          <a:xfrm>
            <a:off x="11894760" y="2408753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959822" y="310455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نظریه ذره‌ای بودن نور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0409992" y="3567589"/>
            <a:ext cx="322647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ارائه نظریه "ذره‌ای بودن پیوسته نور" که با ارسال مقاله به آکادمی علوم فرانسه در سال ۱۹۵۷، توجه جامعه جهانی فیزیک را به خود جلب کرد.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6235779" y="2538770"/>
            <a:ext cx="3715583" cy="121920"/>
          </a:xfrm>
          <a:prstGeom prst="roundRect">
            <a:avLst>
              <a:gd name="adj" fmla="val 26346"/>
            </a:avLst>
          </a:prstGeom>
          <a:solidFill>
            <a:srgbClr val="325F7B"/>
          </a:solidFill>
          <a:ln/>
        </p:spPr>
      </p:sp>
      <p:sp>
        <p:nvSpPr>
          <p:cNvPr id="10" name="Shape 7"/>
          <p:cNvSpPr/>
          <p:nvPr/>
        </p:nvSpPr>
        <p:spPr>
          <a:xfrm>
            <a:off x="7772340" y="2248138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325F7B"/>
          </a:solidFill>
          <a:ln/>
        </p:spPr>
      </p:sp>
      <p:sp>
        <p:nvSpPr>
          <p:cNvPr id="11" name="Text 8"/>
          <p:cNvSpPr/>
          <p:nvPr/>
        </p:nvSpPr>
        <p:spPr>
          <a:xfrm>
            <a:off x="7965103" y="2408753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030164" y="3104555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فیزیک اتمی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6480334" y="3567589"/>
            <a:ext cx="3226475" cy="1370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پژوهش‌های ارزشمند در زمینه فیزیک اتمی و مکانیک کوانتومی که منجر به چاپ مقالات متعدد در نشریات معتبر بین‌المللی شد.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6235779" y="5687497"/>
            <a:ext cx="7645241" cy="121920"/>
          </a:xfrm>
          <a:prstGeom prst="roundRect">
            <a:avLst>
              <a:gd name="adj" fmla="val 26346"/>
            </a:avLst>
          </a:prstGeom>
          <a:solidFill>
            <a:srgbClr val="325F7B"/>
          </a:solidFill>
          <a:ln/>
        </p:spPr>
      </p:sp>
      <p:sp>
        <p:nvSpPr>
          <p:cNvPr id="15" name="Shape 12"/>
          <p:cNvSpPr/>
          <p:nvPr/>
        </p:nvSpPr>
        <p:spPr>
          <a:xfrm>
            <a:off x="9737229" y="5396865"/>
            <a:ext cx="642342" cy="642342"/>
          </a:xfrm>
          <a:prstGeom prst="roundRect">
            <a:avLst>
              <a:gd name="adj" fmla="val 142354"/>
            </a:avLst>
          </a:prstGeom>
          <a:solidFill>
            <a:srgbClr val="325F7B"/>
          </a:solidFill>
          <a:ln/>
        </p:spPr>
      </p:sp>
      <p:sp>
        <p:nvSpPr>
          <p:cNvPr id="16" name="Text 13"/>
          <p:cNvSpPr/>
          <p:nvPr/>
        </p:nvSpPr>
        <p:spPr>
          <a:xfrm>
            <a:off x="9929991" y="5557480"/>
            <a:ext cx="25693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10959822" y="6253282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نسبیت اینشتین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6480334" y="6716316"/>
            <a:ext cx="7156132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توسعه و تفسیر نظریه نسبیت اینشتین و ارائه دیدگاه‌های نوین در این زمینه که مورد تأیید دانشمندان برجسته جهان قرار گرفت.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872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تأسیس نخستین مرکز فیزیک و اولین رصدخانه مدرن در ایران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9043" y="3089910"/>
            <a:ext cx="4347567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774561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تأسیس دانشکده علوم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715857" y="4714399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در سال ۱۳۱۳ با بازگشت به ایران، اولین دانشکده علوم را در دانشگاه تهران پایه‌گذاری کرد و به عنوان استاد فیزیک مشغول به تدریس شد.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1476" y="3089910"/>
            <a:ext cx="4347567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6994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ایجاد آزمایشگاه فیزیک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368290" y="4714399"/>
            <a:ext cx="389393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اولین آزمایشگاه مجهز فیزیک را در ایران راه‌اندازی کرد و دستگاه‌های پیشرفته آزمایشگاهی را برای آموزش دانشجویان به کشور وارد نمود.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909" y="3089910"/>
            <a:ext cx="4347567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79427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تأسیس رصدخانه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723" y="4714399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پایه‌گذاری نخستین رصدخانه مدرن ایران را انجام داد که نقش مهمی در گسترش علم نجوم و فیزیک نجومی در کشور داشت.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64797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این مراکز علمی به‌عنوان نخستین نهادهای پژوهشی مدرن ایران، نقش بسزایی در تربیت نسل اول فیزیکدانان ایرانی و پیشرفت علوم پایه در کشور داشتند.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97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نقش دکتر حسابی در گسترش آموزش علوم در ایران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0171867" y="2847499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5" name="Text 2"/>
          <p:cNvSpPr/>
          <p:nvPr/>
        </p:nvSpPr>
        <p:spPr>
          <a:xfrm>
            <a:off x="10774561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تألیف کتب درسی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398681" y="3564731"/>
            <a:ext cx="3211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نگارش اولین کتاب‌های درسی فیزیک به زبان فارسی و معادل‌سازی اصطلاحات علمی که پایه‌ای برای آموزش فیزیک در ایران شد.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2847499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3EEE3"/>
          </a:solidFill>
          <a:ln/>
        </p:spPr>
      </p:sp>
      <p:sp>
        <p:nvSpPr>
          <p:cNvPr id="8" name="Text 5"/>
          <p:cNvSpPr/>
          <p:nvPr/>
        </p:nvSpPr>
        <p:spPr>
          <a:xfrm>
            <a:off x="6883003" y="30743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فرهنگستان زبان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5647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مشارکت فعال در فرهنگستان زبان فارسی و خلق واژه‌های تخصصی فیزیک به زبان فارسی که هنوز هم مورد استفاده قرار می‌گیرند.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699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3EEE3"/>
          </a:solidFill>
          <a:ln/>
        </p:spPr>
      </p:sp>
      <p:sp>
        <p:nvSpPr>
          <p:cNvPr id="11" name="Text 8"/>
          <p:cNvSpPr/>
          <p:nvPr/>
        </p:nvSpPr>
        <p:spPr>
          <a:xfrm>
            <a:off x="10774561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پرورش دانشمندان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1872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تربیت شاگردان برجسته که بعدها به عنوان استادان دانشگاه و پژوهشگران برجسته به گسترش علم فیزیک در ایران کمک کردند.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7169" y="446365"/>
            <a:ext cx="6235065" cy="507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3950"/>
              </a:lnSpc>
              <a:buNone/>
            </a:pPr>
            <a:r>
              <a:rPr lang="en-US" sz="31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میراث علمی و فرهنگی پروفسور حسابی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2032933" y="1359456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بنیاد پروفسور حسابی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513201" y="1775341"/>
            <a:ext cx="6549033" cy="259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تأسیس بنیاد پروفسور حسابی برای ترویج علم و فرهنگ و حمایت از دانشمندان و محققان جوان ایرانی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12032933" y="2197418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موزه استاد حسابی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513201" y="2613303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موزه پروفسور حسابی در تفرش، زادگاه خانواده او، که امروزه به عنوان یکی از مراکز علمی-فرهنگی ارزشمند کشور شناخته می‌شود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12032933" y="3295174"/>
            <a:ext cx="2029301" cy="253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جایزه پروفسور حسابی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513201" y="3711059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برگزاری جشنواره و اهدای جایزه پروفسور حسابی به پژوهشگران برتر فیزیک در ایران به منظور ترویج پژوهش‌های علمی</a:t>
            </a:r>
            <a:endParaRPr lang="en-US" sz="12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46" y="1379815"/>
            <a:ext cx="6549033" cy="6549033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560546" y="8111490"/>
            <a:ext cx="6549033" cy="51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میراث دکتر حسابی فراتر از دستاوردهای علمی اوست. نگرش او به علم به عنوان خدمتی برای جامعه و ترکیب دانش با اخلاق و انسانیت، الگویی ماندگار برای نسل‌های آینده دانشمندان ایرانی است.</a:t>
            </a:r>
            <a:endParaRPr lang="en-US" sz="12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82057" y="519708"/>
            <a:ext cx="6087547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تأثیر جهانی و افتخارات بین‌المللی</a:t>
            </a:r>
            <a:endParaRPr lang="en-US" sz="3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7639" y="1392912"/>
            <a:ext cx="471964" cy="4719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609427" y="2100858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مدال افتخار یونسکو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47197" y="2509004"/>
            <a:ext cx="78224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دریافت نشان افتخار از یونسکو به پاس خدمات علمی و آموزشی برجسته در سطح جهانی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639" y="3283029"/>
            <a:ext cx="471964" cy="471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1338560" y="3990975"/>
            <a:ext cx="2631043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عضویت در انجمن‌های علمی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47197" y="4399121"/>
            <a:ext cx="7822406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عضویت در بیش از ۱۰ انجمن معتبر علمی جهان از جمله انجمن فیزیک آمریکا و آکادمی علوم فرانسه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97639" y="5173147"/>
            <a:ext cx="471964" cy="4719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609427" y="5881092"/>
            <a:ext cx="2360176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مقالات و ارجاعات علمی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47197" y="6289238"/>
            <a:ext cx="78224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انتشار بیش از ۵۰ مقاله علمی در نشریات معتبر بین‌المللی که مورد استناد پژوهشگران سراسر جهان قرار گرفته‌اند</a:t>
            </a:r>
            <a:endParaRPr lang="en-US" sz="1450" dirty="0"/>
          </a:p>
        </p:txBody>
      </p:sp>
      <p:sp>
        <p:nvSpPr>
          <p:cNvPr id="13" name="Text 7"/>
          <p:cNvSpPr/>
          <p:nvPr/>
        </p:nvSpPr>
        <p:spPr>
          <a:xfrm>
            <a:off x="6147197" y="7105769"/>
            <a:ext cx="7822406" cy="604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پروفسور حسابی در سال ۱۳۷۱ (۱۹۹۲ میلادی) در سن ۸۹ سالگی دار فانی را وداع گفت، اما میراث علمی او همچنان الهام‌بخش دانشمندان ایرانی و جهانی است.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7115" y="572214"/>
            <a:ext cx="13176171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124E73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درس‌هایی از زندگی پدر علم فیزیک ایران برای نسل جدید دانشمندان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57197" y="2285881"/>
            <a:ext cx="1304330" cy="73985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63332" y="2552938"/>
            <a:ext cx="29206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8373904" y="2493526"/>
            <a:ext cx="1375648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عشق به وطن</a:t>
            </a:r>
            <a:endParaRPr lang="en-US" sz="2000" dirty="0"/>
          </a:p>
        </p:txBody>
      </p:sp>
      <p:sp>
        <p:nvSpPr>
          <p:cNvPr id="6" name="Shape 3"/>
          <p:cNvSpPr/>
          <p:nvPr/>
        </p:nvSpPr>
        <p:spPr>
          <a:xfrm>
            <a:off x="779026" y="3042166"/>
            <a:ext cx="9126260" cy="11430"/>
          </a:xfrm>
          <a:prstGeom prst="roundRect">
            <a:avLst>
              <a:gd name="adj" fmla="val 272637"/>
            </a:avLst>
          </a:prstGeom>
          <a:solidFill>
            <a:srgbClr val="D9D4C9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973" y="3077647"/>
            <a:ext cx="2608778" cy="73985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0463451" y="3264932"/>
            <a:ext cx="29206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5"/>
          <p:cNvSpPr/>
          <p:nvPr/>
        </p:nvSpPr>
        <p:spPr>
          <a:xfrm>
            <a:off x="7088624" y="3285292"/>
            <a:ext cx="2008703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تعهد به علم و دانش</a:t>
            </a:r>
            <a:endParaRPr lang="en-US" sz="2000" dirty="0"/>
          </a:p>
        </p:txBody>
      </p:sp>
      <p:sp>
        <p:nvSpPr>
          <p:cNvPr id="10" name="Shape 6"/>
          <p:cNvSpPr/>
          <p:nvPr/>
        </p:nvSpPr>
        <p:spPr>
          <a:xfrm>
            <a:off x="779026" y="3833932"/>
            <a:ext cx="8474035" cy="11430"/>
          </a:xfrm>
          <a:prstGeom prst="roundRect">
            <a:avLst>
              <a:gd name="adj" fmla="val 272637"/>
            </a:avLst>
          </a:prstGeom>
          <a:solidFill>
            <a:srgbClr val="D9D4C9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748" y="3869412"/>
            <a:ext cx="3913227" cy="7398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463332" y="4056698"/>
            <a:ext cx="29206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5593318" y="4077057"/>
            <a:ext cx="285178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نوآوری و خلاقیت در پژوهش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779026" y="4625697"/>
            <a:ext cx="7821811" cy="11430"/>
          </a:xfrm>
          <a:prstGeom prst="roundRect">
            <a:avLst>
              <a:gd name="adj" fmla="val 272637"/>
            </a:avLst>
          </a:prstGeom>
          <a:solidFill>
            <a:srgbClr val="D9D4C9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24" y="4661178"/>
            <a:ext cx="5217676" cy="739854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10463332" y="4848463"/>
            <a:ext cx="29206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4</a:t>
            </a:r>
            <a:endParaRPr lang="en-US" sz="2300" dirty="0"/>
          </a:p>
        </p:txBody>
      </p:sp>
      <p:sp>
        <p:nvSpPr>
          <p:cNvPr id="17" name="Text 11"/>
          <p:cNvSpPr/>
          <p:nvPr/>
        </p:nvSpPr>
        <p:spPr>
          <a:xfrm>
            <a:off x="4392692" y="4868823"/>
            <a:ext cx="3400187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گستردگی دانش و چند بعدی بودن</a:t>
            </a:r>
            <a:endParaRPr lang="en-US" sz="2000" dirty="0"/>
          </a:p>
        </p:txBody>
      </p:sp>
      <p:sp>
        <p:nvSpPr>
          <p:cNvPr id="18" name="Shape 12"/>
          <p:cNvSpPr/>
          <p:nvPr/>
        </p:nvSpPr>
        <p:spPr>
          <a:xfrm>
            <a:off x="779026" y="5417463"/>
            <a:ext cx="7169587" cy="11430"/>
          </a:xfrm>
          <a:prstGeom prst="roundRect">
            <a:avLst>
              <a:gd name="adj" fmla="val 272637"/>
            </a:avLst>
          </a:prstGeom>
          <a:solidFill>
            <a:srgbClr val="D9D4C9"/>
          </a:solidFill>
          <a:ln/>
        </p:spPr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299" y="5452943"/>
            <a:ext cx="6522125" cy="739854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0463451" y="5640229"/>
            <a:ext cx="292060" cy="365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ctr" indent="0" marL="0">
              <a:lnSpc>
                <a:spcPts val="3650"/>
              </a:lnSpc>
              <a:buNone/>
            </a:pPr>
            <a:r>
              <a:rPr lang="en-US" sz="23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5</a:t>
            </a:r>
            <a:endParaRPr lang="en-US" sz="2300" dirty="0"/>
          </a:p>
        </p:txBody>
      </p:sp>
      <p:sp>
        <p:nvSpPr>
          <p:cNvPr id="21" name="Text 14"/>
          <p:cNvSpPr/>
          <p:nvPr/>
        </p:nvSpPr>
        <p:spPr>
          <a:xfrm>
            <a:off x="4366260" y="5660588"/>
            <a:ext cx="2774394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2B4150"/>
                </a:solidFill>
                <a:latin typeface="MuseoModerno Medium" pitchFamily="34" charset="0"/>
                <a:ea typeface="MuseoModerno Medium" pitchFamily="34" charset="-122"/>
                <a:cs typeface="MuseoModerno Medium" pitchFamily="34" charset="-120"/>
              </a:rPr>
              <a:t>اخلاق مداری و تواضع علمی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727115" y="6426398"/>
            <a:ext cx="13176171" cy="6648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دکتر حسابی نمونه بارز یک دانشمند جامع‌الاطراف بود که علم را نه تنها برای خود، بلکه برای پیشرفت جامعه می‌خواست. او همواره تأکید داشت: «علم بدون اخلاق، چراغی است در دست دزد؛ روشنایی دارد، اما به سوی گمراهی می‌برد.»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27115" y="7324844"/>
            <a:ext cx="1317617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rtl="1"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B415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میراث واقعی پروفسور حسابی، نه تنها در کتاب‌ها و مقالات او، بلکه در روح جستجوگر و عطش دانشی است که در نسل جدید دانشمندان ایرانی دمیده است.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2025-07-18T00:53:39Z</dcterms:created>
  <dcterms:modified xsi:type="dcterms:W3CDTF">2025-07-18T00:53:39Z</dcterms:modified>
</cp:coreProperties>
</file>